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20"/>
  </p:notesMasterIdLst>
  <p:sldIdLst>
    <p:sldId id="256" r:id="rId2"/>
    <p:sldId id="500" r:id="rId3"/>
    <p:sldId id="499" r:id="rId4"/>
    <p:sldId id="501" r:id="rId5"/>
    <p:sldId id="502" r:id="rId6"/>
    <p:sldId id="503" r:id="rId7"/>
    <p:sldId id="504" r:id="rId8"/>
    <p:sldId id="513" r:id="rId9"/>
    <p:sldId id="505" r:id="rId10"/>
    <p:sldId id="506" r:id="rId11"/>
    <p:sldId id="507" r:id="rId12"/>
    <p:sldId id="508" r:id="rId13"/>
    <p:sldId id="509" r:id="rId14"/>
    <p:sldId id="510" r:id="rId15"/>
    <p:sldId id="511" r:id="rId16"/>
    <p:sldId id="512" r:id="rId17"/>
    <p:sldId id="514" r:id="rId18"/>
    <p:sldId id="480" r:id="rId19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1E"/>
    <a:srgbClr val="494F60"/>
    <a:srgbClr val="C0C0C0"/>
    <a:srgbClr val="383D4B"/>
    <a:srgbClr val="717375"/>
    <a:srgbClr val="B61430"/>
    <a:srgbClr val="F1903A"/>
    <a:srgbClr val="494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78" y="58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B29ED-E64B-4F9C-9F1C-6B43EF774E4D}" type="datetimeFigureOut">
              <a:rPr lang="pt-PT" smtClean="0"/>
              <a:t>29/03/2023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8E7D6-DD16-43E3-B115-2AD82A56797F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2090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701225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941613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898958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960115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0101085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058969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98C76B2E-00AC-4149-9B65-53BB718427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056FAA4A-D046-47DC-B8EC-E44F59BAD5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6E221CC8-2ABE-47BE-9F50-5563528D87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62625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53314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9218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848899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600506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895148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91956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366940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898693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0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2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6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7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3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9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4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6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94" y="6565016"/>
            <a:ext cx="762000" cy="596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521" y="6688777"/>
            <a:ext cx="1447800" cy="3429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060833" y="2806348"/>
            <a:ext cx="45571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7167" y="1572491"/>
            <a:ext cx="867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altLang="pt-PT" sz="2400" b="1" dirty="0">
                <a:solidFill>
                  <a:srgbClr val="494F60"/>
                </a:solidFill>
              </a:rPr>
              <a:t>Direito Internacional do Ambiente e da Energia</a:t>
            </a:r>
            <a:endParaRPr lang="en-US" sz="2400" b="1" dirty="0">
              <a:solidFill>
                <a:srgbClr val="494F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6088" y="3633992"/>
            <a:ext cx="86681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pt-PT" altLang="pt-PT" sz="2200" dirty="0">
                <a:solidFill>
                  <a:srgbClr val="494F60"/>
                </a:solidFill>
              </a:rPr>
              <a:t>Licenciatura em Engenharia da Energia </a:t>
            </a:r>
            <a:r>
              <a:rPr lang="pt-PT" altLang="pt-PT" sz="2200">
                <a:solidFill>
                  <a:srgbClr val="494F60"/>
                </a:solidFill>
              </a:rPr>
              <a:t>e Ambiente</a:t>
            </a:r>
            <a:endParaRPr lang="en-US" altLang="pt-PT" sz="2200" dirty="0">
              <a:solidFill>
                <a:srgbClr val="494F6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67C6BDD-AB5A-482B-97BC-889C70B2F8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6303" y="6563802"/>
            <a:ext cx="13620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67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320673" y="1303255"/>
            <a:ext cx="9793289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Cooperação internacional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Agência Internacional da Energia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International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Energy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Agency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): organização intergovernamental criada no quadro da Organização para a Cooperação e Desenvolvimento Económico (OCDE) em 1974 na sequência da crise petrolífera de 1973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Inicialmente: responder a perturbações físicas no fornecimento de petróleo e servir como fonte de informação sobre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Princípios de Direito Internacional da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6E5AC80-1F42-424B-B0FA-10052A2B1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" y="1348285"/>
            <a:ext cx="10688638" cy="547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69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485422" y="1348285"/>
            <a:ext cx="9628540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Cooperação internacional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Agência Internacional para as Energias Renováveis (IRENA): organização intergovernamental mandatada para facilitar a cooperação, fazer avançar o conhecimento e promover a adoção e utilização sustentável das energias renováveis (2010).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IRENA promove a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adopção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generalizada e a utilização sustentável de todas as formas de energia renovável, incluindo bioenergia, geotérmica,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hidroeléctrica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, oceânica, solar e eólica, na busca do desenvolvimento sustentável, acesso à energia, segurança energética e crescimento económico com baixo teor de carbono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Princípios de Direito Internacional da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55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5A2BB0-E2E1-4C3A-9565-C21D2FB8553E}"/>
              </a:ext>
            </a:extLst>
          </p:cNvPr>
          <p:cNvSpPr/>
          <p:nvPr/>
        </p:nvSpPr>
        <p:spPr>
          <a:xfrm>
            <a:off x="1905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extBox 11">
            <a:extLst>
              <a:ext uri="{FF2B5EF4-FFF2-40B4-BE49-F238E27FC236}">
                <a16:creationId xmlns:a16="http://schemas.microsoft.com/office/drawing/2014/main" id="{2AE80011-A607-468D-A733-62D4173F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1487488"/>
            <a:ext cx="917892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4400" b="1" dirty="0">
                <a:solidFill>
                  <a:schemeClr val="bg1"/>
                </a:solidFill>
              </a:rPr>
              <a:t>6. </a:t>
            </a:r>
            <a:r>
              <a:rPr lang="pt-PT" sz="4400" b="1" dirty="0">
                <a:solidFill>
                  <a:schemeClr val="bg1"/>
                </a:solidFill>
              </a:rPr>
              <a:t>Regulação Internacional das </a:t>
            </a:r>
            <a:r>
              <a:rPr lang="pt-PT" sz="4400" b="1" dirty="0" err="1">
                <a:solidFill>
                  <a:schemeClr val="bg1"/>
                </a:solidFill>
              </a:rPr>
              <a:t>Actividades</a:t>
            </a:r>
            <a:r>
              <a:rPr lang="pt-PT" sz="4400" b="1" dirty="0">
                <a:solidFill>
                  <a:schemeClr val="bg1"/>
                </a:solidFill>
              </a:rPr>
              <a:t> Sectoriais de Energia</a:t>
            </a:r>
            <a:endParaRPr lang="pt-BR" sz="4400" b="1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PT" sz="44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06BCEA-CF2E-4A40-BCDD-574B43E12703}"/>
              </a:ext>
            </a:extLst>
          </p:cNvPr>
          <p:cNvCxnSpPr/>
          <p:nvPr/>
        </p:nvCxnSpPr>
        <p:spPr>
          <a:xfrm>
            <a:off x="1060450" y="2463800"/>
            <a:ext cx="455613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06A822-0A4C-497A-B04C-A35FA32F966E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BC564-C1FF-4D3E-A9D8-329299A90B5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18A66C-ADC1-402B-9618-60A253AC17AA}"/>
              </a:ext>
            </a:extLst>
          </p:cNvPr>
          <p:cNvSpPr/>
          <p:nvPr/>
        </p:nvSpPr>
        <p:spPr>
          <a:xfrm>
            <a:off x="0" y="-133350"/>
            <a:ext cx="10688638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3A821-6781-494C-950A-0B8C692F00C3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30" name="TextBox 14">
            <a:extLst>
              <a:ext uri="{FF2B5EF4-FFF2-40B4-BE49-F238E27FC236}">
                <a16:creationId xmlns:a16="http://schemas.microsoft.com/office/drawing/2014/main" id="{A74061DC-8991-4F48-A6FD-C9B1D409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428625"/>
            <a:ext cx="477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800" dirty="0">
                <a:solidFill>
                  <a:srgbClr val="C0C0C0"/>
                </a:solidFill>
              </a:rPr>
              <a:t>Sumário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E59A00-1E2E-4431-ACDA-107B1C5B5237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97499FD-689D-451A-8940-CC5FFF5E61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F1D205-5C01-4856-9092-5F59035FCF93}" type="datetime1">
              <a:rPr lang="en-US"/>
              <a:pPr>
                <a:defRPr/>
              </a:pPr>
              <a:t>3/29/2023</a:t>
            </a:fld>
            <a:endParaRPr lang="en-US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A2D4AF3-518F-4B49-9560-9D2F353EB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54" y="-21167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806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485422" y="1348285"/>
            <a:ext cx="962854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spcAft>
                <a:spcPts val="600"/>
              </a:spcAft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Petróleo, Gás e Minerais Offshore</a:t>
            </a:r>
          </a:p>
          <a:p>
            <a:pPr marL="361950" lvl="1" algn="just">
              <a:spcAft>
                <a:spcPts val="600"/>
              </a:spcAft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regulação dos recursos energéticos offshore implica tanto o direito internacional como o direito nacional.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Direito internacional da energia: determina as regras sobre recursos marinhos vivos e não vivos. Baseia-se no Direito do Mar para estabelecer parâmetros para atividades industriais offshore relacionadas com a exploração de energia, transporte marítimo, e proteção do ambiente marinho contra a poluição por petróleo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Direito nacional: regula a exploração, exploração e produção desses recursos energéticos através de licenças e concessões.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Regulação Internacional das </a:t>
            </a:r>
            <a:r>
              <a:rPr lang="pt-PT" altLang="pt-PT" sz="2200" dirty="0" err="1">
                <a:solidFill>
                  <a:schemeClr val="accent2"/>
                </a:solidFill>
              </a:rPr>
              <a:t>Actividades</a:t>
            </a:r>
            <a:r>
              <a:rPr lang="pt-PT" altLang="pt-PT" sz="2200" dirty="0">
                <a:solidFill>
                  <a:schemeClr val="accent2"/>
                </a:solidFill>
              </a:rPr>
              <a:t> Sectoriais de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512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383822" y="1213445"/>
            <a:ext cx="9628540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spcAft>
                <a:spcPts val="600"/>
              </a:spcAft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Petróleo, Gás e Minerais Offshore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CNUDM regula a construção, operação e abandono de instalações de energia offshore e a colocação de condutas e cabos offshore / a delimitação das fronteiras marítimas.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Incerteza considerável sobre as regras de direito internacional relativas às reservas partilhadas de petróleo e gás: Há obrigações de utilização equitativa?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Na prática, os Estados com depósitos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transzonais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negociam frequentemente acordos de partilha de produção com base em vários princípios de atribuição.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Regras sobre a exploração de recursos minerais em “património comum da humanidade”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Antárctida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, a área internacional do leito marinho).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Regulação Internacional das </a:t>
            </a:r>
            <a:r>
              <a:rPr lang="pt-PT" altLang="pt-PT" sz="2200" dirty="0" err="1">
                <a:solidFill>
                  <a:schemeClr val="accent2"/>
                </a:solidFill>
              </a:rPr>
              <a:t>Actividades</a:t>
            </a:r>
            <a:r>
              <a:rPr lang="pt-PT" altLang="pt-PT" sz="2200" dirty="0">
                <a:solidFill>
                  <a:schemeClr val="accent2"/>
                </a:solidFill>
              </a:rPr>
              <a:t> Sectoriais de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74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485422" y="1348285"/>
            <a:ext cx="9628540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spcAft>
                <a:spcPts val="600"/>
              </a:spcAft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Petróleo, Gás e Minerais Offshore</a:t>
            </a:r>
          </a:p>
          <a:p>
            <a:pPr marL="361950" lvl="1" algn="just">
              <a:spcAft>
                <a:spcPts val="600"/>
              </a:spcAft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Regular os impactos ambientais dos navios, evitar acidentes, descarga de resíduos e o desmantelamento de infraestruturas (Convenção de Londres de 1972; Convenção MARPOL 73/78; Diretrizes da OMI de 1989; Convenção OMI de 1990; Convenção OSPAR de 1992)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Em caso de danos, os fundos internacionais de compensação pela poluição por hidrocarbonetos podem proporcionar alguma indemnização e os operadores privados podem ser obrigados as operações de salvamento (Convenção de Salvamento OMI de 1989).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Regulação Internacional das </a:t>
            </a:r>
            <a:r>
              <a:rPr lang="pt-PT" altLang="pt-PT" sz="2200" dirty="0" err="1">
                <a:solidFill>
                  <a:schemeClr val="accent2"/>
                </a:solidFill>
              </a:rPr>
              <a:t>Actividades</a:t>
            </a:r>
            <a:r>
              <a:rPr lang="pt-PT" altLang="pt-PT" sz="2200" dirty="0">
                <a:solidFill>
                  <a:schemeClr val="accent2"/>
                </a:solidFill>
              </a:rPr>
              <a:t> Sectoriais de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462844" y="1276945"/>
            <a:ext cx="9628540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spcAft>
                <a:spcPts val="600"/>
              </a:spcAft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Energia Nuclear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Segurança da energia nuclear, notificação e assistência do Estado durante emergências e responsabilidade civil por danos.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Não-proliferação de armas nucleares.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Interesse coletivo internacional em minimizar os riscos da utilização de energia nuclear: corpo substancial de leis de tratados e normas técnicas para o sector nuclear em relação à construção e operação, saúde e segurança, proteção contra a exposição (Convenção sobre Segurança Nuclear de 1994), transporte, e eliminação de resíduos nucleares.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IAEA e a NEA / Comunidade Europeia da Energia Atómica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Euratom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Regulação Internacional das </a:t>
            </a:r>
            <a:r>
              <a:rPr lang="pt-PT" altLang="pt-PT" sz="2200" dirty="0" err="1">
                <a:solidFill>
                  <a:schemeClr val="accent2"/>
                </a:solidFill>
              </a:rPr>
              <a:t>Actividades</a:t>
            </a:r>
            <a:r>
              <a:rPr lang="pt-PT" altLang="pt-PT" sz="2200" dirty="0">
                <a:solidFill>
                  <a:schemeClr val="accent2"/>
                </a:solidFill>
              </a:rPr>
              <a:t> Sectoriais de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707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462844" y="1276945"/>
            <a:ext cx="962854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spcAft>
                <a:spcPts val="600"/>
              </a:spcAft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Energia Nuclear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Tratados exigem que os Estados Partes notifiquem os vizinhos e a IAEA sobre libertação de energia nuclear de "importância para a segurança radiológica" </a:t>
            </a:r>
            <a:r>
              <a:rPr lang="pt-PT" sz="2600" b="1">
                <a:solidFill>
                  <a:srgbClr val="494F60"/>
                </a:solidFill>
                <a:cs typeface="Arial" charset="0"/>
              </a:rPr>
              <a:t>e prestem 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assistência em caso de emergência nuclear grave (Convenção sobre Notificação Rápida de um Acidente Nuclear; Convenção sobre Assistência em Caso de Acidente Nuclear ou Emergência Radiológica).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Regimes regionais e internacionais de responsabilidade civil: Limitam a responsabilidade por acidentes nucleares em larga escala e estabelecem fundos de indemnização por danos, limitam e repartem a responsabilidade por múltiplos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actores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(Convenção de Viena sobre Responsabilidade Civil por Danos Nucleares).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Regulação Internacional das </a:t>
            </a:r>
            <a:r>
              <a:rPr lang="pt-PT" altLang="pt-PT" sz="2200" dirty="0" err="1">
                <a:solidFill>
                  <a:schemeClr val="accent2"/>
                </a:solidFill>
              </a:rPr>
              <a:t>Actividades</a:t>
            </a:r>
            <a:r>
              <a:rPr lang="pt-PT" altLang="pt-PT" sz="2200" dirty="0">
                <a:solidFill>
                  <a:schemeClr val="accent2"/>
                </a:solidFill>
              </a:rPr>
              <a:t> Sectoriais de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54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C9E4BB-B537-4D49-9F81-D73F1B4A8850}"/>
              </a:ext>
            </a:extLst>
          </p:cNvPr>
          <p:cNvSpPr/>
          <p:nvPr/>
        </p:nvSpPr>
        <p:spPr>
          <a:xfrm>
            <a:off x="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227" name="TextBox 11">
            <a:extLst>
              <a:ext uri="{FF2B5EF4-FFF2-40B4-BE49-F238E27FC236}">
                <a16:creationId xmlns:a16="http://schemas.microsoft.com/office/drawing/2014/main" id="{D4F40591-B16F-479B-B079-596B50F8A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2856845"/>
            <a:ext cx="9178925" cy="406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46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4600" b="1" dirty="0">
                <a:solidFill>
                  <a:schemeClr val="bg1"/>
                </a:solidFill>
              </a:rPr>
              <a:t>Muito obrigado</a:t>
            </a:r>
            <a:r>
              <a:rPr lang="pt-BR" altLang="pt-PT" sz="4600" b="1" dirty="0">
                <a:solidFill>
                  <a:schemeClr val="bg1"/>
                </a:solidFill>
              </a:rPr>
              <a:t>!</a:t>
            </a:r>
            <a:endParaRPr lang="pt-BR" altLang="pt-PT" sz="32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PT" sz="2700" b="1" i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PT" sz="2700" b="1" i="1" dirty="0">
                <a:solidFill>
                  <a:schemeClr val="bg1"/>
                </a:solidFill>
              </a:rPr>
              <a:t>ruilanceiro@fd.ulisboa.pt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32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26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E4382E2-431E-4D57-9673-F68D880A5CE5}"/>
              </a:ext>
            </a:extLst>
          </p:cNvPr>
          <p:cNvCxnSpPr/>
          <p:nvPr/>
        </p:nvCxnSpPr>
        <p:spPr>
          <a:xfrm>
            <a:off x="1058863" y="2465388"/>
            <a:ext cx="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C7EA1C-7AC6-4AE9-8058-B1F72835E0F5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F2101-1307-4265-BBBC-5AB9CDE9025D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94B1CC-1BC9-4865-BE3F-343C2952F224}"/>
              </a:ext>
            </a:extLst>
          </p:cNvPr>
          <p:cNvSpPr/>
          <p:nvPr/>
        </p:nvSpPr>
        <p:spPr>
          <a:xfrm>
            <a:off x="0" y="0"/>
            <a:ext cx="10688638" cy="1331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2232" name="Picture 9" descr="logo-ICJP-CIDP.png">
            <a:extLst>
              <a:ext uri="{FF2B5EF4-FFF2-40B4-BE49-F238E27FC236}">
                <a16:creationId xmlns:a16="http://schemas.microsoft.com/office/drawing/2014/main" id="{CF6CD7A6-1602-4B93-BDD6-599C755250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374650"/>
            <a:ext cx="32464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C1C9DB-AB6A-4924-9573-38576BF09041}"/>
              </a:ext>
            </a:extLst>
          </p:cNvPr>
          <p:cNvCxnSpPr/>
          <p:nvPr/>
        </p:nvCxnSpPr>
        <p:spPr>
          <a:xfrm>
            <a:off x="5367338" y="1058863"/>
            <a:ext cx="4768850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234" name="TextBox 14">
            <a:extLst>
              <a:ext uri="{FF2B5EF4-FFF2-40B4-BE49-F238E27FC236}">
                <a16:creationId xmlns:a16="http://schemas.microsoft.com/office/drawing/2014/main" id="{51A8DCB1-8535-4529-9BCF-FB678BA87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531813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PT" sz="2800" dirty="0">
                <a:solidFill>
                  <a:srgbClr val="C0C0C0"/>
                </a:solidFill>
              </a:rPr>
              <a:t>Muito obrigado!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161AD0-BB8D-47CE-8F41-E3DABDAF874E}"/>
              </a:ext>
            </a:extLst>
          </p:cNvPr>
          <p:cNvCxnSpPr/>
          <p:nvPr/>
        </p:nvCxnSpPr>
        <p:spPr>
          <a:xfrm>
            <a:off x="1058863" y="7124700"/>
            <a:ext cx="1976437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21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5A2BB0-E2E1-4C3A-9565-C21D2FB8553E}"/>
              </a:ext>
            </a:extLst>
          </p:cNvPr>
          <p:cNvSpPr/>
          <p:nvPr/>
        </p:nvSpPr>
        <p:spPr>
          <a:xfrm>
            <a:off x="1905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extBox 11">
            <a:extLst>
              <a:ext uri="{FF2B5EF4-FFF2-40B4-BE49-F238E27FC236}">
                <a16:creationId xmlns:a16="http://schemas.microsoft.com/office/drawing/2014/main" id="{2AE80011-A607-468D-A733-62D4173F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1487488"/>
            <a:ext cx="917892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4400" b="1" dirty="0">
                <a:solidFill>
                  <a:schemeClr val="bg1"/>
                </a:solidFill>
              </a:rPr>
              <a:t>5. Princípios de Direito Internacional da Energia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PT" sz="44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06BCEA-CF2E-4A40-BCDD-574B43E12703}"/>
              </a:ext>
            </a:extLst>
          </p:cNvPr>
          <p:cNvCxnSpPr/>
          <p:nvPr/>
        </p:nvCxnSpPr>
        <p:spPr>
          <a:xfrm>
            <a:off x="1060450" y="2463800"/>
            <a:ext cx="455613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06A822-0A4C-497A-B04C-A35FA32F966E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BC564-C1FF-4D3E-A9D8-329299A90B5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18A66C-ADC1-402B-9618-60A253AC17AA}"/>
              </a:ext>
            </a:extLst>
          </p:cNvPr>
          <p:cNvSpPr/>
          <p:nvPr/>
        </p:nvSpPr>
        <p:spPr>
          <a:xfrm>
            <a:off x="0" y="-133350"/>
            <a:ext cx="10688638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3A821-6781-494C-950A-0B8C692F00C3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30" name="TextBox 14">
            <a:extLst>
              <a:ext uri="{FF2B5EF4-FFF2-40B4-BE49-F238E27FC236}">
                <a16:creationId xmlns:a16="http://schemas.microsoft.com/office/drawing/2014/main" id="{A74061DC-8991-4F48-A6FD-C9B1D409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428625"/>
            <a:ext cx="477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800" dirty="0">
                <a:solidFill>
                  <a:srgbClr val="C0C0C0"/>
                </a:solidFill>
              </a:rPr>
              <a:t>Sumário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E59A00-1E2E-4431-ACDA-107B1C5B5237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97499FD-689D-451A-8940-CC5FFF5E61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F1D205-5C01-4856-9092-5F59035FCF93}" type="datetime1">
              <a:rPr lang="en-US"/>
              <a:pPr>
                <a:defRPr/>
              </a:pPr>
              <a:t>3/29/2023</a:t>
            </a:fld>
            <a:endParaRPr lang="en-US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A2D4AF3-518F-4B49-9560-9D2F353EB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54" y="-21167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62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23875" y="1303255"/>
            <a:ext cx="9402762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Soberania permanente sobre os recursos naturais (energéticos)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Importância da delimitação de fronteiras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Recursos partilhados: dever de cooperação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Jurisdição nacional sobre atividades energéticas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Segurança energética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Assegurar o fornecimento de energia e a proteção física do pessoal, instalações e bens contra o terrorismo, sequestro e conflito armado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Redução da dependência do petróleo e gás importados, a estabilidade dos preços, e a fiabilidade do fornecimento.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Aumentar a utilização de energia sustentável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Princípios de Direito Internacional da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2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23875" y="1303255"/>
            <a:ext cx="9402762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Proteção ambiental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Considerar as consequências ambientais para os outros Estados das atividades energéticas (princípio da proibição de causar dano ambiental)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Realizar uma avaliação de impacto ambiental quando se verifiquem determinadas condições prévias;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Consultar os Estados vizinhos em relação a determinadas atividades perigosas, incluindo a sua localização e o transporte de substâncias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Responsabilidade por danos ambientais</a:t>
            </a:r>
          </a:p>
          <a:p>
            <a:pPr marL="883386" lvl="2" algn="just">
              <a:spcAft>
                <a:spcPts val="600"/>
              </a:spcAft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Responsabilidade dos Estados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Princípios de Direito Internacional da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5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433563" y="1332651"/>
            <a:ext cx="9402762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Acesso aos serviços energéticos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Serviços energéticos: funcionamento combinado de fontes de energia primária, tecnologias relacionadas com a energia, mão-de-obra, materiais e infraestruturas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Estados têm o direito de colocar oleodutos / cabos na ZEE/ plataforma continental de outros (artigos 58/1, 79/1 da CNUDM)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Ligação aos direitos humanos e à pobreza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Justiça energética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Desenvolvimento sustentável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Gabcikovo-Nagymaros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Utilização racional dos recursos energéticos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Princípios de Direito Internacional da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5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320673" y="1303255"/>
            <a:ext cx="9793289" cy="5770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Cooperação internacional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Agência Internacional da Energia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International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Energy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Agency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): organização intergovernamental criada no quadro da Organização para a Cooperação e Desenvolvimento Económico (OCDE) em 1974 na sequência da crise petrolífera de 1973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Inicialmente: responder a perturbações físicas no fornecimento de petróleo e servir como fonte de informação sobre estatísticas sobre o mercado internacional do petróleo e outros sectores energéticos.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Hoje: recomendações políticas aos seus membros, bem como das principais economias emergentes, para apoiar a segurança energética/a transição para energia renovável.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Princípios de Direito Internacional da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2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320673" y="1303255"/>
            <a:ext cx="9793289" cy="5770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Cooperação internacional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Agência Internacional da Energia Atómica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International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Atomic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Energy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Agency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):  organização internacional que procura promover a utilização pacífica da energia nuclear e inibir a sua utilização para fins militares, incluindo as armas nucleares.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Criada como organização autónoma em 1957, reporta tanto à Assembleia Geral das NU como ao Conselho de Segurança.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Fórum intergovernamental de cooperação científica e técnica na utilização pacífica da tecnologia nuclear e da energia nuclear em todo o mundo, salvaguarda contra o uso indevido da tecnologia nuclear e materiais nucleares, e promoção da segurança nuclear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Princípios de Direito Internacional da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4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320673" y="1303255"/>
            <a:ext cx="9793289" cy="5924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Cooperação internacional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PT" sz="1800" b="1" dirty="0">
              <a:solidFill>
                <a:srgbClr val="494F60"/>
              </a:solidFill>
              <a:cs typeface="Arial" charset="0"/>
            </a:endParaRP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Agência de Energia Nuclear (NEA) é uma organização  intergovernamental organizada no âmbito da Organização para a Cooperação e Desenvolvimento Económico (OCDE).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Originalmente (1958): Agência Europeia de Energia Nuclear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34 países da Europa, América do Norte e da região Ásia-Pacífico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missão da AEN é “ajudar os seus países membros a manter e continuar a desenvolver, através da cooperação internacional, as bases científicas, tecnológicas e jurídicas necessárias para a utilização segura, ecológica e económica da energia nuclear para fins pacíficos”.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Princípios de Direito Internacional da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320673" y="1132509"/>
            <a:ext cx="9793289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Cooperação internacional</a:t>
            </a:r>
          </a:p>
          <a:p>
            <a:pPr marL="1162050" lvl="2" indent="-36036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Organização dos Países Exportadores de Petróleo (OPEP): organização intergovernamental de 13 países.</a:t>
            </a:r>
          </a:p>
          <a:p>
            <a:pPr marL="1162050" lvl="2" indent="-36036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Em 2018 os 13 membros representavam cerca de 44% da produção mundial de petróleo e 81,5% das reservas "provadas" mundiais de petróleo</a:t>
            </a:r>
          </a:p>
          <a:p>
            <a:pPr marL="1162050" lvl="2" indent="-36036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missão é "coordenar e unificar as políticas petrolíferas dos seus países membros e assegurar a estabilização dos mercados petrolíferos, a fim de assegurar um fornecimento eficiente, económico e regular de petróleo aos consumidores, um rendimento estável aos produtores, e um justo retorno do capital para aqueles que investem na indústria petrolífera" </a:t>
            </a:r>
          </a:p>
          <a:p>
            <a:pPr marL="1162050" lvl="2" indent="-36036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“Cartel”: reduzir a concorrência no mercado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Princípios de Direito Internacional da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2390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240411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698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6001</TotalTime>
  <Words>1355</Words>
  <Application>Microsoft Office PowerPoint</Application>
  <PresentationFormat>Personalizados</PresentationFormat>
  <Paragraphs>117</Paragraphs>
  <Slides>18</Slides>
  <Notes>15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 Tavares Lanceiro</dc:creator>
  <cp:lastModifiedBy>Rui Lanceiro</cp:lastModifiedBy>
  <cp:revision>385</cp:revision>
  <dcterms:created xsi:type="dcterms:W3CDTF">2015-03-08T09:37:28Z</dcterms:created>
  <dcterms:modified xsi:type="dcterms:W3CDTF">2023-03-28T23:26:58Z</dcterms:modified>
</cp:coreProperties>
</file>